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73" r:id="rId2"/>
    <p:sldId id="267" r:id="rId3"/>
    <p:sldId id="256" r:id="rId4"/>
    <p:sldId id="280" r:id="rId5"/>
    <p:sldId id="258" r:id="rId6"/>
    <p:sldId id="259" r:id="rId7"/>
    <p:sldId id="260" r:id="rId8"/>
    <p:sldId id="264" r:id="rId9"/>
    <p:sldId id="274" r:id="rId10"/>
    <p:sldId id="265" r:id="rId11"/>
    <p:sldId id="263" r:id="rId12"/>
    <p:sldId id="262" r:id="rId13"/>
    <p:sldId id="268" r:id="rId14"/>
    <p:sldId id="279" r:id="rId15"/>
    <p:sldId id="278" r:id="rId16"/>
    <p:sldId id="27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11" autoAdjust="0"/>
    <p:restoredTop sz="94660"/>
  </p:normalViewPr>
  <p:slideViewPr>
    <p:cSldViewPr>
      <p:cViewPr>
        <p:scale>
          <a:sx n="50" d="100"/>
          <a:sy n="50" d="100"/>
        </p:scale>
        <p:origin x="-135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35046-B2DA-42BD-A44A-738AA0352A34}" type="datetimeFigureOut">
              <a:rPr lang="ru-RU"/>
              <a:pPr>
                <a:defRPr/>
              </a:pPr>
              <a:t>27.01.2014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07833-A5F2-41C0-B1E2-91AE3DA6BA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546F2-8D2A-494E-BA7B-5DE9C81D93B6}" type="datetimeFigureOut">
              <a:rPr lang="ru-RU"/>
              <a:pPr>
                <a:defRPr/>
              </a:pPr>
              <a:t>27.01.2014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02842-5EF0-49F4-ADEA-9C68713DEF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8B148-992F-4714-803D-F99CC0D8296D}" type="datetimeFigureOut">
              <a:rPr lang="ru-RU"/>
              <a:pPr>
                <a:defRPr/>
              </a:pPr>
              <a:t>27.01.2014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E97FD-8CC6-4AA9-BBD6-86AA14254F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EFCE3-9B72-4A9A-9D5E-2DF7BD262C09}" type="datetimeFigureOut">
              <a:rPr lang="ru-RU"/>
              <a:pPr>
                <a:defRPr/>
              </a:pPr>
              <a:t>27.01.2014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7F510-383A-4F59-9531-2729E69C62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D1578-6E48-4C78-8B26-EEA8294DF6DD}" type="datetimeFigureOut">
              <a:rPr lang="ru-RU"/>
              <a:pPr>
                <a:defRPr/>
              </a:pPr>
              <a:t>27.01.2014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0328B-6EB7-4D2E-93B1-EDD611091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B34CD-8263-4705-BFD7-C4F9D5D1F3E3}" type="datetimeFigureOut">
              <a:rPr lang="ru-RU"/>
              <a:pPr>
                <a:defRPr/>
              </a:pPr>
              <a:t>27.01.2014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BCC4B-1D9D-455D-9217-058BDDED9E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4DDF8-BE68-4990-B792-7F6AF1CEB902}" type="datetimeFigureOut">
              <a:rPr lang="ru-RU"/>
              <a:pPr>
                <a:defRPr/>
              </a:pPr>
              <a:t>27.01.2014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5EFDD-09C9-41C8-A3A0-BEE118AD04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1D460-88E4-4857-8225-F86E77211CC9}" type="datetimeFigureOut">
              <a:rPr lang="ru-RU"/>
              <a:pPr>
                <a:defRPr/>
              </a:pPr>
              <a:t>27.01.2014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65503-F93F-433C-AC2E-32C9AE86B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1E5C8-0319-4C8E-845F-8F8003975CEF}" type="datetimeFigureOut">
              <a:rPr lang="ru-RU"/>
              <a:pPr>
                <a:defRPr/>
              </a:pPr>
              <a:t>27.01.2014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50F59-EA3A-4733-8F25-78173CEF71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D3FB2-9B12-4A40-B207-8298606AB638}" type="datetimeFigureOut">
              <a:rPr lang="ru-RU"/>
              <a:pPr>
                <a:defRPr/>
              </a:pPr>
              <a:t>27.01.2014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905F2-D884-4DB5-B7F8-6B53FB3B31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A961E-9C9C-4856-A71F-0FCD9F2A99A7}" type="datetimeFigureOut">
              <a:rPr lang="ru-RU"/>
              <a:pPr>
                <a:defRPr/>
              </a:pPr>
              <a:t>27.01.2014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1DC87-B224-42A0-B677-1F9302E0EF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FD39DED-3191-46D6-8B21-4F08DD63B83A}" type="datetimeFigureOut">
              <a:rPr lang="ru-RU"/>
              <a:pPr>
                <a:defRPr/>
              </a:pPr>
              <a:t>27.01.2014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7CA085E-77DA-4EDD-97F5-D09B72BDE4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79" r:id="rId2"/>
    <p:sldLayoutId id="2147483988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9" r:id="rId9"/>
    <p:sldLayoutId id="2147483985" r:id="rId10"/>
    <p:sldLayoutId id="21474839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0" y="765175"/>
            <a:ext cx="9144000" cy="1876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i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Занимательная беседа на тему</a:t>
            </a:r>
          </a:p>
          <a:p>
            <a:pPr algn="ctr">
              <a:defRPr/>
            </a:pPr>
            <a:r>
              <a:rPr lang="ru-RU" sz="3600" b="1" i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« ВОДА В ПРИРОДЕ И В ЖИЗНИ ЧЕЛОВЕКА»</a:t>
            </a:r>
          </a:p>
        </p:txBody>
      </p:sp>
      <p:pic>
        <p:nvPicPr>
          <p:cNvPr id="5123" name="Рисунок 5" descr="30722364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36838"/>
            <a:ext cx="7056437" cy="404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308850" y="5373688"/>
            <a:ext cx="1827213" cy="922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ГБДОУ  №19</a:t>
            </a:r>
          </a:p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В.О. района</a:t>
            </a:r>
          </a:p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Феофанова И.В.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0" y="765175"/>
            <a:ext cx="9144000" cy="1876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i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Занимательная беседа на тему</a:t>
            </a:r>
          </a:p>
          <a:p>
            <a:pPr algn="ctr">
              <a:defRPr/>
            </a:pPr>
            <a:r>
              <a:rPr lang="ru-RU" sz="3600" b="1" i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« ВОДА В ПРИРОДЕ И В ЖИЗНИ ЧЕЛОВЕКА»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pa minerala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1173" y="1124744"/>
            <a:ext cx="5342827" cy="3573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187450" y="620713"/>
            <a:ext cx="54070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Вода в жизни человека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412875"/>
            <a:ext cx="478472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latin typeface="+mn-lt"/>
              </a:rPr>
              <a:t>Человек на 80% состоит из воды.</a:t>
            </a:r>
          </a:p>
          <a:p>
            <a:pPr>
              <a:defRPr/>
            </a:pPr>
            <a:r>
              <a:rPr lang="ru-RU" sz="2400" dirty="0">
                <a:latin typeface="+mn-lt"/>
              </a:rPr>
              <a:t> </a:t>
            </a:r>
          </a:p>
          <a:p>
            <a:pPr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0" y="2420938"/>
            <a:ext cx="37830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atin typeface="+mn-lt"/>
              </a:rPr>
              <a:t>Для чего нужна вода человеку?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56100" y="4724400"/>
            <a:ext cx="57245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+mn-lt"/>
              </a:rPr>
              <a:t>Человек с давних времен использует</a:t>
            </a:r>
          </a:p>
          <a:p>
            <a:pPr>
              <a:defRPr/>
            </a:pPr>
            <a:r>
              <a:rPr lang="ru-RU" sz="2000" dirty="0">
                <a:latin typeface="+mn-lt"/>
              </a:rPr>
              <a:t>воду не только в пищу.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850" y="5805488"/>
            <a:ext cx="83089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atin typeface="+mn-lt"/>
              </a:rPr>
              <a:t>Назовите мне какие (надводные и подводные, большие и маленькие) </a:t>
            </a:r>
          </a:p>
          <a:p>
            <a:pPr>
              <a:defRPr/>
            </a:pPr>
            <a:r>
              <a:rPr lang="ru-RU" sz="2000" dirty="0">
                <a:latin typeface="+mn-lt"/>
              </a:rPr>
              <a:t>Средства передвижения вы знаете?</a:t>
            </a:r>
          </a:p>
        </p:txBody>
      </p:sp>
      <p:pic>
        <p:nvPicPr>
          <p:cNvPr id="12" name="Рисунок 11" descr="image_83c30639dc1777bfe13c3075ac4f247bf5421b19_800x6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212976"/>
            <a:ext cx="3933164" cy="26499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1-001-Vodnyj-i-vozdushnyj-transpo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3624498" cy="3456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115692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4534" y="764704"/>
            <a:ext cx="3749466" cy="36492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attachment.ph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4268242"/>
            <a:ext cx="3563888" cy="25897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627313" y="692150"/>
            <a:ext cx="47879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Водный транспорт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8038" y="1268413"/>
            <a:ext cx="284003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atin typeface="+mn-lt"/>
              </a:rPr>
              <a:t>(водный и подводный)</a:t>
            </a:r>
          </a:p>
        </p:txBody>
      </p:sp>
      <p:pic>
        <p:nvPicPr>
          <p:cNvPr id="10" name="Рисунок 9" descr="1364205344_pod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3941676"/>
            <a:ext cx="3888432" cy="29163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_32_Tim-White-water-Kayak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3563888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99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132856"/>
            <a:ext cx="3692718" cy="3312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butterfly_swi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3789040"/>
            <a:ext cx="3360373" cy="3068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lassic Stance, Fij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1052736"/>
            <a:ext cx="3275856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синх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05065"/>
            <a:ext cx="3470512" cy="2852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411413" y="692150"/>
            <a:ext cx="50450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Водные виды спорта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468313" y="3573463"/>
            <a:ext cx="18510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</a:rPr>
              <a:t>На дворе горой,</a:t>
            </a:r>
          </a:p>
          <a:p>
            <a:pPr>
              <a:defRPr/>
            </a:pPr>
            <a:r>
              <a:rPr lang="ru-RU" dirty="0">
                <a:latin typeface="+mn-lt"/>
              </a:rPr>
              <a:t>А в избе водой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76600" y="5229225"/>
            <a:ext cx="214630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Без крыльев летят,</a:t>
            </a:r>
          </a:p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Без ног бегут,</a:t>
            </a:r>
          </a:p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Без паруса плывут</a:t>
            </a:r>
          </a:p>
          <a:p>
            <a:pPr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76600" y="1773238"/>
            <a:ext cx="2366963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Вода по воде плавает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95288" y="5445125"/>
            <a:ext cx="317182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Говорю я брату</a:t>
            </a:r>
          </a:p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Ох, с неба сыплется горох!</a:t>
            </a:r>
          </a:p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- Вот чудак, - смеется брат, - </a:t>
            </a:r>
          </a:p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Твой горох ведь это….        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11863" y="5300663"/>
            <a:ext cx="2881312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Утром бусы засверкали,</a:t>
            </a:r>
          </a:p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Всю траву собой заткали.</a:t>
            </a:r>
          </a:p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А пошли искать их днем,</a:t>
            </a:r>
          </a:p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Ищем, ищем – не найдем.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27763" y="3644900"/>
            <a:ext cx="2579687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Седой дедушка у ворот</a:t>
            </a:r>
          </a:p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Всем глаза заволок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51563" y="1628775"/>
            <a:ext cx="2992437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И не снег, и не лед,</a:t>
            </a:r>
          </a:p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А серебром деревья уберет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388" y="1484313"/>
            <a:ext cx="297973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</a:rPr>
              <a:t>И тонок, и долог,</a:t>
            </a:r>
          </a:p>
          <a:p>
            <a:pPr>
              <a:defRPr/>
            </a:pPr>
            <a:r>
              <a:rPr lang="ru-RU" dirty="0">
                <a:latin typeface="+mn-lt"/>
              </a:rPr>
              <a:t>А сядет в траву – не видать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4075" y="549275"/>
            <a:ext cx="462756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Какая бывает вода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555875" y="3860800"/>
            <a:ext cx="79216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292725" y="3860800"/>
            <a:ext cx="863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700338" y="4149725"/>
            <a:ext cx="935037" cy="7191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003800" y="4221163"/>
            <a:ext cx="1223963" cy="7207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003800" y="2636838"/>
            <a:ext cx="1296988" cy="792162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2627313" y="2420938"/>
            <a:ext cx="1008062" cy="936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356100" y="2924175"/>
            <a:ext cx="0" cy="3603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3492500" y="3357563"/>
            <a:ext cx="1727200" cy="935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851275" y="3573463"/>
            <a:ext cx="10302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latin typeface="+mn-lt"/>
              </a:rPr>
              <a:t>ВОДА</a:t>
            </a:r>
          </a:p>
        </p:txBody>
      </p:sp>
      <p:pic>
        <p:nvPicPr>
          <p:cNvPr id="20501" name="Рисунок 43" descr="72c467482339fb1363b4c01596c51a1f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905375"/>
            <a:ext cx="2236787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3" name="Рисунок 45" descr="1263021657_picturecontent-pid-273c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3263900"/>
            <a:ext cx="23431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4" name="Рисунок 46" descr="krasivyj_sneg_led_iney_foto_4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1196975"/>
            <a:ext cx="2376488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5" name="Рисунок 47" descr="photo-rose-wet-fog-dew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4941888"/>
            <a:ext cx="2663825" cy="17764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cxnSp>
        <p:nvCxnSpPr>
          <p:cNvPr id="63" name="Прямая со стрелкой 62"/>
          <p:cNvCxnSpPr/>
          <p:nvPr/>
        </p:nvCxnSpPr>
        <p:spPr>
          <a:xfrm>
            <a:off x="4356100" y="4365625"/>
            <a:ext cx="0" cy="3587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8" name="Рисунок 66" descr="wallpapers2-16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1125538"/>
            <a:ext cx="2338387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love1335438031659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575" y="1196975"/>
            <a:ext cx="2471738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Winter_Snow-covered_fruit_tree_036740_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850" y="3141663"/>
            <a:ext cx="253682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clouds_photo_60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575" y="4724400"/>
            <a:ext cx="24590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73472E-18 L 0.30712 0.31504 " pathEditMode="relative" ptsTypes="AA">
                                      <p:cBhvr>
                                        <p:cTn id="13" dur="2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050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1.48148E-6 L 0.00782 0.25209 " pathEditMode="relative" ptsTypes="AA"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7 L -0.33872 0.23102 " pathEditMode="relative" ptsTypes="AA">
                                      <p:cBhvr>
                                        <p:cTn id="55" dur="2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2050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0.32292 -0.02106 " pathEditMode="relative" ptsTypes="AA">
                                      <p:cBhvr>
                                        <p:cTn id="7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7.40741E-7 L -0.36216 -0.02106 " pathEditMode="relative" ptsTypes="AA">
                                      <p:cBhvr>
                                        <p:cTn id="97" dur="20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2050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2915 -0.29421 " pathEditMode="relative" ptsTypes="AA">
                                      <p:cBhvr>
                                        <p:cTn id="118" dur="2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2050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73472E-18 L 0.00799 -0.28357 " pathEditMode="relative" ptsTypes="AA">
                                      <p:cBhvr>
                                        <p:cTn id="13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-0.34653 -0.29421 " pathEditMode="relative" ptsTypes="AA">
                                      <p:cBhvr>
                                        <p:cTn id="160" dur="2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4" dur="2000" fill="hold"/>
                                        <p:tgtEl>
                                          <p:spTgt spid="2050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" descr="8971533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341438"/>
            <a:ext cx="8351838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92275" y="692150"/>
            <a:ext cx="614045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Почему вода не исчезает</a:t>
            </a:r>
            <a:r>
              <a:rPr lang="ru-RU" sz="3200" b="1" i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5" descr="01labjp7p1352645359.jpg"/>
          <p:cNvPicPr>
            <a:picLocks noChangeAspect="1"/>
          </p:cNvPicPr>
          <p:nvPr/>
        </p:nvPicPr>
        <p:blipFill>
          <a:blip r:embed="rId2" cstate="print"/>
          <a:srcRect l="5400" t="1234"/>
          <a:stretch>
            <a:fillRect/>
          </a:stretch>
        </p:blipFill>
        <p:spPr bwMode="auto">
          <a:xfrm>
            <a:off x="3924300" y="836613"/>
            <a:ext cx="5045075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1052513"/>
            <a:ext cx="4498975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Давайте же мыться, плескаться,</a:t>
            </a:r>
          </a:p>
          <a:p>
            <a:pPr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Купаться, нырять, кувыркаться.</a:t>
            </a:r>
          </a:p>
          <a:p>
            <a:pPr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 ушате, в корыте, в лохани,</a:t>
            </a:r>
          </a:p>
          <a:p>
            <a:pPr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 реке, ручейке, в океане – </a:t>
            </a:r>
          </a:p>
          <a:p>
            <a:pPr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И в ванне, и в бане,</a:t>
            </a:r>
          </a:p>
          <a:p>
            <a:pPr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Всегда и везде – </a:t>
            </a:r>
          </a:p>
          <a:p>
            <a:pPr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Вечная слава воде !</a:t>
            </a:r>
          </a:p>
        </p:txBody>
      </p:sp>
      <p:pic>
        <p:nvPicPr>
          <p:cNvPr id="19460" name="Рисунок 4" descr="7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500438"/>
            <a:ext cx="316865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675" y="1557338"/>
            <a:ext cx="352901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i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Проверь себя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179388" y="2349500"/>
            <a:ext cx="47529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1. Без чего не будет жизни на земле?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3713" y="3068638"/>
            <a:ext cx="36480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2. Где содержится вода на земле?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9975" y="3933825"/>
            <a:ext cx="33020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3. Почему вода не исчезает?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2138" y="4652963"/>
            <a:ext cx="40608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</a:rPr>
              <a:t> 4. Какие состояния воды ты знаешь?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6100" y="5589588"/>
            <a:ext cx="40322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</a:rPr>
              <a:t>5. Как человек использует воду?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88" y="981075"/>
            <a:ext cx="3457575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Если руки наши в ваксе,</a:t>
            </a:r>
          </a:p>
          <a:p>
            <a:pPr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Если на нос сели кляксы,</a:t>
            </a:r>
          </a:p>
          <a:p>
            <a:pPr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Кто тогда наш первый друг</a:t>
            </a:r>
          </a:p>
          <a:p>
            <a:pPr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Снимет грязь с лица и с рук?</a:t>
            </a:r>
          </a:p>
          <a:p>
            <a:pPr>
              <a:defRPr/>
            </a:pPr>
            <a:endParaRPr lang="ru-RU" b="1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9838" y="3068638"/>
            <a:ext cx="3357562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Без чего не может мама</a:t>
            </a:r>
          </a:p>
          <a:p>
            <a:pPr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Ни готовить, ни стирать,</a:t>
            </a:r>
          </a:p>
          <a:p>
            <a:pPr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Без чего, мы скажем прямо,</a:t>
            </a:r>
          </a:p>
          <a:p>
            <a:pPr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Человеку умирать?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7813" y="4797425"/>
            <a:ext cx="365760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Чтобы лился дождик с неба,</a:t>
            </a:r>
          </a:p>
          <a:p>
            <a:pPr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Чтоб росли колосья хлеба,</a:t>
            </a:r>
          </a:p>
          <a:p>
            <a:pPr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Чтобы плыли корабли – </a:t>
            </a:r>
          </a:p>
          <a:p>
            <a:pPr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Жить нельзя нам без … (воды)</a:t>
            </a:r>
          </a:p>
        </p:txBody>
      </p:sp>
      <p:pic>
        <p:nvPicPr>
          <p:cNvPr id="6149" name="Рисунок 4" descr="0016-020-Beregite-vodu.jpg"/>
          <p:cNvPicPr>
            <a:picLocks noChangeAspect="1"/>
          </p:cNvPicPr>
          <p:nvPr/>
        </p:nvPicPr>
        <p:blipFill>
          <a:blip r:embed="rId2" cstate="print"/>
          <a:srcRect l="5171" r="42761" b="66830"/>
          <a:stretch>
            <a:fillRect/>
          </a:stretch>
        </p:blipFill>
        <p:spPr bwMode="auto">
          <a:xfrm>
            <a:off x="250825" y="2852738"/>
            <a:ext cx="3384550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5" descr="1247191819_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765175"/>
            <a:ext cx="2735262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Рисунок 6" descr="11041411198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4292600"/>
            <a:ext cx="3313113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1295400" y="692150"/>
            <a:ext cx="7848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Constantia" pitchFamily="18" charset="0"/>
              </a:rPr>
              <a:t>Очень много поверхности земного шара около 70% покрыто водой.</a:t>
            </a:r>
          </a:p>
        </p:txBody>
      </p:sp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2268538" y="2060575"/>
            <a:ext cx="5792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Constantia" pitchFamily="18" charset="0"/>
              </a:rPr>
              <a:t>Какая модель Земли есть у нас в группе?</a:t>
            </a:r>
          </a:p>
        </p:txBody>
      </p:sp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2555875" y="2997200"/>
            <a:ext cx="57245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Какой видят космонавты нашу Землю из космоса?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388" y="5300663"/>
            <a:ext cx="4906962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1"/>
                </a:solidFill>
                <a:latin typeface="+mn-lt"/>
              </a:rPr>
              <a:t>Почему нашу планету называют «голубой планетой»?</a:t>
            </a:r>
          </a:p>
        </p:txBody>
      </p:sp>
      <p:pic>
        <p:nvPicPr>
          <p:cNvPr id="8199" name="Picture 16" descr="C:\Users\Наденька\AppData\Local\Microsoft\Windows\Temporary Internet Files\Content.IE5\XM1B4YJR\MC90043487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775"/>
            <a:ext cx="22860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240050257_cosmos.jpg"/>
          <p:cNvPicPr>
            <a:picLocks noChangeAspect="1"/>
          </p:cNvPicPr>
          <p:nvPr/>
        </p:nvPicPr>
        <p:blipFill>
          <a:blip r:embed="rId3" cstate="print"/>
          <a:srcRect r="-2832" b="12589"/>
          <a:stretch>
            <a:fillRect/>
          </a:stretch>
        </p:blipFill>
        <p:spPr>
          <a:xfrm>
            <a:off x="4499992" y="3429000"/>
            <a:ext cx="4810802" cy="3068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2627313" y="476250"/>
            <a:ext cx="30194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i="1" u="sng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Водоемы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052513"/>
            <a:ext cx="3279775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atin typeface="+mn-lt"/>
              </a:rPr>
              <a:t>Чуть дрожит на ветерке </a:t>
            </a:r>
          </a:p>
          <a:p>
            <a:pPr>
              <a:defRPr/>
            </a:pPr>
            <a:r>
              <a:rPr lang="ru-RU" sz="2000" dirty="0">
                <a:latin typeface="+mn-lt"/>
              </a:rPr>
              <a:t>Лента на просторе.</a:t>
            </a:r>
          </a:p>
          <a:p>
            <a:pPr>
              <a:defRPr/>
            </a:pPr>
            <a:r>
              <a:rPr lang="ru-RU" sz="2000" dirty="0">
                <a:latin typeface="+mn-lt"/>
              </a:rPr>
              <a:t>Узкий кончик – в роднике,</a:t>
            </a:r>
          </a:p>
          <a:p>
            <a:pPr>
              <a:defRPr/>
            </a:pPr>
            <a:r>
              <a:rPr lang="ru-RU" sz="2000" dirty="0">
                <a:latin typeface="+mn-lt"/>
              </a:rPr>
              <a:t>А широкий – в море.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75463" y="3429000"/>
            <a:ext cx="201771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atin typeface="+mn-lt"/>
              </a:rPr>
              <a:t>Кругом вода,</a:t>
            </a:r>
          </a:p>
          <a:p>
            <a:pPr>
              <a:defRPr/>
            </a:pPr>
            <a:r>
              <a:rPr lang="ru-RU" sz="2000" dirty="0">
                <a:latin typeface="+mn-lt"/>
              </a:rPr>
              <a:t>А с питьем беда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24075" y="5157788"/>
            <a:ext cx="2827338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atin typeface="+mn-lt"/>
              </a:rPr>
              <a:t>Бегу я , как по лесенке,</a:t>
            </a:r>
          </a:p>
          <a:p>
            <a:pPr>
              <a:defRPr/>
            </a:pPr>
            <a:r>
              <a:rPr lang="ru-RU" sz="2000" dirty="0">
                <a:latin typeface="+mn-lt"/>
              </a:rPr>
              <a:t>По камушкам звеня,</a:t>
            </a:r>
          </a:p>
          <a:p>
            <a:pPr>
              <a:defRPr/>
            </a:pPr>
            <a:r>
              <a:rPr lang="ru-RU" sz="2000" dirty="0">
                <a:latin typeface="+mn-lt"/>
              </a:rPr>
              <a:t>Издалека по песенке</a:t>
            </a:r>
          </a:p>
          <a:p>
            <a:pPr>
              <a:defRPr/>
            </a:pPr>
            <a:r>
              <a:rPr lang="ru-RU" sz="2000" dirty="0">
                <a:latin typeface="+mn-lt"/>
              </a:rPr>
              <a:t>Узнаешь ты меня.</a:t>
            </a:r>
          </a:p>
        </p:txBody>
      </p:sp>
      <p:pic>
        <p:nvPicPr>
          <p:cNvPr id="6" name="Рисунок 5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348880"/>
            <a:ext cx="3631039" cy="27279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196752"/>
            <a:ext cx="3335773" cy="23895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 descr="C:\Users\Наденька\AppData\Local\Microsoft\Windows\Temporary Internet Files\Content.IE5\XA3IE49Q\MP90043183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365104"/>
            <a:ext cx="3931620" cy="24928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Наденька\AppData\Local\Microsoft\Windows\Temporary Internet Files\Content.IE5\SSKA5O82\MP90044864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6237"/>
            <a:ext cx="3541322" cy="4721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8" name="Picture 16" descr="C:\Users\Наденька\AppData\Local\Microsoft\Windows\Temporary Internet Files\Content.IE5\SSKA5O82\MP90020169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2363" y="620688"/>
            <a:ext cx="5291637" cy="39748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1116013" y="836613"/>
            <a:ext cx="212407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+mn-lt"/>
              </a:rPr>
              <a:t>Посреди поля </a:t>
            </a:r>
          </a:p>
          <a:p>
            <a:pPr>
              <a:defRPr/>
            </a:pPr>
            <a:r>
              <a:rPr lang="ru-RU" sz="2000" dirty="0">
                <a:latin typeface="+mn-lt"/>
              </a:rPr>
              <a:t>Лежит  зеркало; стекло голубое, рама зеленая.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1500" y="4724400"/>
            <a:ext cx="2967038" cy="1631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atin typeface="+mn-lt"/>
              </a:rPr>
              <a:t>Состоит он из морей.</a:t>
            </a:r>
          </a:p>
          <a:p>
            <a:pPr>
              <a:defRPr/>
            </a:pPr>
            <a:r>
              <a:rPr lang="ru-RU" sz="2000" dirty="0">
                <a:latin typeface="+mn-lt"/>
              </a:rPr>
              <a:t>Ну давай ответь скорей.</a:t>
            </a:r>
          </a:p>
          <a:p>
            <a:pPr>
              <a:defRPr/>
            </a:pPr>
            <a:r>
              <a:rPr lang="ru-RU" sz="2000" dirty="0">
                <a:latin typeface="+mn-lt"/>
              </a:rPr>
              <a:t>Это - не воды стакан,</a:t>
            </a:r>
          </a:p>
          <a:p>
            <a:pPr>
              <a:defRPr/>
            </a:pPr>
            <a:r>
              <a:rPr lang="ru-RU" sz="2000" dirty="0">
                <a:latin typeface="+mn-lt"/>
              </a:rPr>
              <a:t>А, огромный…</a:t>
            </a:r>
          </a:p>
          <a:p>
            <a:pPr>
              <a:defRPr/>
            </a:pPr>
            <a:endParaRPr lang="ru-RU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825" y="620713"/>
            <a:ext cx="87058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i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Вода является домом многих рыб и животных</a:t>
            </a:r>
            <a:r>
              <a:rPr lang="ru-RU" sz="2400" b="1" i="1" u="sng" dirty="0">
                <a:solidFill>
                  <a:schemeClr val="tx2"/>
                </a:solidFill>
                <a:latin typeface="+mn-lt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43213" y="1196975"/>
            <a:ext cx="34004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latin typeface="+mn-lt"/>
              </a:rPr>
              <a:t>Каких морских (речных ) рыб и животных вы знаете?</a:t>
            </a:r>
          </a:p>
        </p:txBody>
      </p:sp>
      <p:pic>
        <p:nvPicPr>
          <p:cNvPr id="9227" name="Picture 11" descr="C:\Users\Наденька\AppData\Local\Microsoft\Windows\Temporary Internet Files\Content.IE5\XM1B4YJR\MP90041405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3933056"/>
            <a:ext cx="3998005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0019-019-Morskoj-konjok.jpg"/>
          <p:cNvPicPr>
            <a:picLocks noChangeAspect="1"/>
          </p:cNvPicPr>
          <p:nvPr/>
        </p:nvPicPr>
        <p:blipFill>
          <a:blip r:embed="rId3" cstate="print"/>
          <a:srcRect r="-7241" b="20347"/>
          <a:stretch>
            <a:fillRect/>
          </a:stretch>
        </p:blipFill>
        <p:spPr>
          <a:xfrm>
            <a:off x="0" y="1484784"/>
            <a:ext cx="3281317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82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052736"/>
            <a:ext cx="3059832" cy="2141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1370996108_sila-schuk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74114" y="3933056"/>
            <a:ext cx="3469886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belaya-akyla14.jpg"/>
          <p:cNvPicPr>
            <a:picLocks noChangeAspect="1"/>
          </p:cNvPicPr>
          <p:nvPr/>
        </p:nvPicPr>
        <p:blipFill>
          <a:blip r:embed="rId6" cstate="print"/>
          <a:srcRect r="2817" b="12676"/>
          <a:stretch>
            <a:fillRect/>
          </a:stretch>
        </p:blipFill>
        <p:spPr>
          <a:xfrm>
            <a:off x="2920462" y="2132856"/>
            <a:ext cx="3739770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8175" y="692150"/>
            <a:ext cx="46720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Животные морские (речные</a:t>
            </a:r>
            <a:r>
              <a:rPr lang="ru-RU" sz="2400" b="1" i="1" u="sng" dirty="0">
                <a:solidFill>
                  <a:schemeClr val="tx2"/>
                </a:solidFill>
                <a:latin typeface="+mn-lt"/>
              </a:rPr>
              <a:t>)</a:t>
            </a:r>
          </a:p>
        </p:txBody>
      </p:sp>
      <p:pic>
        <p:nvPicPr>
          <p:cNvPr id="4" name="Рисунок 3" descr="1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692696"/>
            <a:ext cx="3072342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52122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92696"/>
            <a:ext cx="2653302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99126b4669ed8548be46f9171495d8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1268760"/>
            <a:ext cx="2879304" cy="21594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87793-f_175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149080"/>
            <a:ext cx="2951989" cy="2502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alyancaretta_1b_255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3717032"/>
            <a:ext cx="2784309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grinda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3789040"/>
            <a:ext cx="2864619" cy="26862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5_10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509120"/>
            <a:ext cx="3024335" cy="201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3226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708920"/>
            <a:ext cx="3600400" cy="26184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rogoz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548680"/>
            <a:ext cx="2664296" cy="35523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484438" y="549275"/>
            <a:ext cx="5472112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 воде и на ее поверхности растет</a:t>
            </a:r>
          </a:p>
          <a:p>
            <a:pPr algn="ctr">
              <a:defRPr/>
            </a:pPr>
            <a:r>
              <a:rPr lang="ru-RU" sz="2400" b="1" i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большое количество красивых</a:t>
            </a:r>
          </a:p>
          <a:p>
            <a:pPr algn="ctr">
              <a:defRPr/>
            </a:pPr>
            <a:r>
              <a:rPr lang="ru-RU" sz="2400" b="1" i="1" u="sng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растений.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3800" y="2205038"/>
            <a:ext cx="42275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latin typeface="+mn-lt"/>
              </a:rPr>
              <a:t>Какие водные растения вы знаете?</a:t>
            </a:r>
          </a:p>
        </p:txBody>
      </p:sp>
      <p:pic>
        <p:nvPicPr>
          <p:cNvPr id="8" name="Рисунок 7" descr="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43142" y="2636912"/>
            <a:ext cx="2400858" cy="3561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388" y="836613"/>
            <a:ext cx="4238625" cy="2308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Вы слыхали о воде?</a:t>
            </a:r>
          </a:p>
          <a:p>
            <a:pPr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Говорят , она везде!</a:t>
            </a:r>
          </a:p>
          <a:p>
            <a:pPr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 луже, в море, в океане.</a:t>
            </a:r>
          </a:p>
          <a:p>
            <a:pPr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И в водопроводном кране.</a:t>
            </a:r>
          </a:p>
          <a:p>
            <a:pPr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Как сосулька замерзает,</a:t>
            </a:r>
          </a:p>
          <a:p>
            <a:pPr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 лес туманом заползает,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7538" y="3573463"/>
            <a:ext cx="4308475" cy="2308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На плите у вас кипит,</a:t>
            </a:r>
          </a:p>
          <a:p>
            <a:pPr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Паром чайника шипит.</a:t>
            </a:r>
          </a:p>
          <a:p>
            <a:pPr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Без нее вам не умыться,</a:t>
            </a:r>
          </a:p>
          <a:p>
            <a:pPr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Не наесться, не напиться!</a:t>
            </a:r>
          </a:p>
          <a:p>
            <a:pPr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Смею вам я доложить:</a:t>
            </a:r>
          </a:p>
          <a:p>
            <a:pPr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Без воды вам не прожить!</a:t>
            </a:r>
          </a:p>
        </p:txBody>
      </p:sp>
      <p:pic>
        <p:nvPicPr>
          <p:cNvPr id="13316" name="Рисунок 5" descr="0016-020-Beregite-vodu.jpg"/>
          <p:cNvPicPr>
            <a:picLocks noChangeAspect="1"/>
          </p:cNvPicPr>
          <p:nvPr/>
        </p:nvPicPr>
        <p:blipFill>
          <a:blip r:embed="rId2" cstate="print"/>
          <a:srcRect l="66037" t="38780" r="1393" b="31767"/>
          <a:stretch>
            <a:fillRect/>
          </a:stretch>
        </p:blipFill>
        <p:spPr bwMode="auto">
          <a:xfrm>
            <a:off x="6659563" y="692150"/>
            <a:ext cx="226853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6" descr="0016-020-Beregite-vodu.jpg"/>
          <p:cNvPicPr>
            <a:picLocks noChangeAspect="1"/>
          </p:cNvPicPr>
          <p:nvPr/>
        </p:nvPicPr>
        <p:blipFill>
          <a:blip r:embed="rId2" cstate="print"/>
          <a:srcRect t="34572" r="65872" b="35974"/>
          <a:stretch>
            <a:fillRect/>
          </a:stretch>
        </p:blipFill>
        <p:spPr bwMode="auto">
          <a:xfrm>
            <a:off x="4356100" y="1916113"/>
            <a:ext cx="23764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7" descr="0016-020-Beregite-vodu.jpg"/>
          <p:cNvPicPr>
            <a:picLocks noChangeAspect="1"/>
          </p:cNvPicPr>
          <p:nvPr/>
        </p:nvPicPr>
        <p:blipFill>
          <a:blip r:embed="rId2" cstate="print"/>
          <a:srcRect l="43436" t="65469" r="-9624"/>
          <a:stretch>
            <a:fillRect/>
          </a:stretch>
        </p:blipFill>
        <p:spPr bwMode="auto">
          <a:xfrm>
            <a:off x="468313" y="4941888"/>
            <a:ext cx="40322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8" descr="0016-020-Beregite-vodu.jpg"/>
          <p:cNvPicPr>
            <a:picLocks noChangeAspect="1"/>
          </p:cNvPicPr>
          <p:nvPr/>
        </p:nvPicPr>
        <p:blipFill>
          <a:blip r:embed="rId2" cstate="print"/>
          <a:srcRect l="55171" t="-493" r="359" b="59818"/>
          <a:stretch>
            <a:fillRect/>
          </a:stretch>
        </p:blipFill>
        <p:spPr bwMode="auto">
          <a:xfrm>
            <a:off x="1476375" y="3141663"/>
            <a:ext cx="288131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2515</TotalTime>
  <Words>580</Words>
  <Application>Microsoft Office PowerPoint</Application>
  <PresentationFormat>Экран (4:3)</PresentationFormat>
  <Paragraphs>106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Занимательная беседа на тему: «ВОДА В ПРИРОДЕ».</dc:title>
  <dc:creator>Наденька</dc:creator>
  <cp:lastModifiedBy>Наденька</cp:lastModifiedBy>
  <cp:revision>196</cp:revision>
  <dcterms:created xsi:type="dcterms:W3CDTF">2013-12-29T13:18:42Z</dcterms:created>
  <dcterms:modified xsi:type="dcterms:W3CDTF">2014-01-27T15:00:46Z</dcterms:modified>
</cp:coreProperties>
</file>